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  <p:sldMasterId id="2147483660" r:id="rId5"/>
  </p:sldMasterIdLst>
  <p:notesMasterIdLst>
    <p:notesMasterId r:id="rId20"/>
  </p:notesMasterIdLst>
  <p:handoutMasterIdLst>
    <p:handoutMasterId r:id="rId21"/>
  </p:handoutMasterIdLst>
  <p:sldIdLst>
    <p:sldId id="465" r:id="rId6"/>
    <p:sldId id="472" r:id="rId7"/>
    <p:sldId id="466" r:id="rId8"/>
    <p:sldId id="464" r:id="rId9"/>
    <p:sldId id="268" r:id="rId10"/>
    <p:sldId id="468" r:id="rId11"/>
    <p:sldId id="267" r:id="rId12"/>
    <p:sldId id="269" r:id="rId13"/>
    <p:sldId id="270" r:id="rId14"/>
    <p:sldId id="275" r:id="rId15"/>
    <p:sldId id="279" r:id="rId16"/>
    <p:sldId id="470" r:id="rId17"/>
    <p:sldId id="469" r:id="rId18"/>
    <p:sldId id="282" r:id="rId19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" panose="02040503050406030204" pitchFamily="18" charset="0"/>
      <p:regular r:id="rId26"/>
      <p:bold r:id="rId27"/>
      <p:italic r:id="rId28"/>
      <p:boldItalic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8"/>
    <a:srgbClr val="1E4779"/>
    <a:srgbClr val="1F497D"/>
    <a:srgbClr val="005596"/>
    <a:srgbClr val="C8D0DA"/>
    <a:srgbClr val="D4D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85280" autoAdjust="0"/>
  </p:normalViewPr>
  <p:slideViewPr>
    <p:cSldViewPr snapToGrid="0" snapToObjects="1">
      <p:cViewPr varScale="1">
        <p:scale>
          <a:sx n="75" d="100"/>
          <a:sy n="75" d="100"/>
        </p:scale>
        <p:origin x="510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21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Gwebu" userId="ba21b455-c6c4-4155-ba79-107073f2401e" providerId="ADAL" clId="{5B16C708-8CF1-4038-8243-34325517621A}"/>
    <pc:docChg chg="modSld">
      <pc:chgData name="Julia Gwebu" userId="ba21b455-c6c4-4155-ba79-107073f2401e" providerId="ADAL" clId="{5B16C708-8CF1-4038-8243-34325517621A}" dt="2023-05-31T18:30:58.694" v="9" actId="20577"/>
      <pc:docMkLst>
        <pc:docMk/>
      </pc:docMkLst>
      <pc:sldChg chg="modSp mod">
        <pc:chgData name="Julia Gwebu" userId="ba21b455-c6c4-4155-ba79-107073f2401e" providerId="ADAL" clId="{5B16C708-8CF1-4038-8243-34325517621A}" dt="2023-05-31T18:30:58.694" v="9" actId="20577"/>
        <pc:sldMkLst>
          <pc:docMk/>
          <pc:sldMk cId="3822049090" sldId="267"/>
        </pc:sldMkLst>
        <pc:spChg chg="mod">
          <ac:chgData name="Julia Gwebu" userId="ba21b455-c6c4-4155-ba79-107073f2401e" providerId="ADAL" clId="{5B16C708-8CF1-4038-8243-34325517621A}" dt="2023-05-31T18:30:52.162" v="5" actId="20577"/>
          <ac:spMkLst>
            <pc:docMk/>
            <pc:sldMk cId="3822049090" sldId="267"/>
            <ac:spMk id="6" creationId="{7C7C9B35-B8DB-4DB9-8948-94FA5FC50049}"/>
          </ac:spMkLst>
        </pc:spChg>
        <pc:spChg chg="mod">
          <ac:chgData name="Julia Gwebu" userId="ba21b455-c6c4-4155-ba79-107073f2401e" providerId="ADAL" clId="{5B16C708-8CF1-4038-8243-34325517621A}" dt="2023-05-31T18:30:39.026" v="3" actId="20577"/>
          <ac:spMkLst>
            <pc:docMk/>
            <pc:sldMk cId="3822049090" sldId="267"/>
            <ac:spMk id="7" creationId="{F0C7EDDD-53BB-4976-A12E-F32B332873AF}"/>
          </ac:spMkLst>
        </pc:spChg>
        <pc:spChg chg="mod">
          <ac:chgData name="Julia Gwebu" userId="ba21b455-c6c4-4155-ba79-107073f2401e" providerId="ADAL" clId="{5B16C708-8CF1-4038-8243-34325517621A}" dt="2023-05-31T18:30:54.800" v="7" actId="20577"/>
          <ac:spMkLst>
            <pc:docMk/>
            <pc:sldMk cId="3822049090" sldId="267"/>
            <ac:spMk id="8" creationId="{92E328C7-26C6-4479-8187-584E1F3387F2}"/>
          </ac:spMkLst>
        </pc:spChg>
        <pc:spChg chg="mod">
          <ac:chgData name="Julia Gwebu" userId="ba21b455-c6c4-4155-ba79-107073f2401e" providerId="ADAL" clId="{5B16C708-8CF1-4038-8243-34325517621A}" dt="2023-05-31T18:30:58.694" v="9" actId="20577"/>
          <ac:spMkLst>
            <pc:docMk/>
            <pc:sldMk cId="3822049090" sldId="267"/>
            <ac:spMk id="10" creationId="{F43525DC-A795-4F31-9C7D-672763E9491C}"/>
          </ac:spMkLst>
        </pc:spChg>
      </pc:sldChg>
      <pc:sldChg chg="modSp mod">
        <pc:chgData name="Julia Gwebu" userId="ba21b455-c6c4-4155-ba79-107073f2401e" providerId="ADAL" clId="{5B16C708-8CF1-4038-8243-34325517621A}" dt="2023-05-31T18:29:59.752" v="1" actId="20577"/>
        <pc:sldMkLst>
          <pc:docMk/>
          <pc:sldMk cId="4217243512" sldId="464"/>
        </pc:sldMkLst>
        <pc:spChg chg="mod">
          <ac:chgData name="Julia Gwebu" userId="ba21b455-c6c4-4155-ba79-107073f2401e" providerId="ADAL" clId="{5B16C708-8CF1-4038-8243-34325517621A}" dt="2023-05-31T18:29:59.752" v="1" actId="20577"/>
          <ac:spMkLst>
            <pc:docMk/>
            <pc:sldMk cId="4217243512" sldId="464"/>
            <ac:spMk id="19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FD024A-6D78-4CFD-81B4-9A7066F2A38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DA06E75-72A4-4BC7-BB50-BF2D9D4C0264}">
      <dgm:prSet phldrT="[Text]" custT="1"/>
      <dgm:spPr/>
      <dgm:t>
        <a:bodyPr/>
        <a:lstStyle/>
        <a:p>
          <a:pPr algn="ctr"/>
          <a:r>
            <a:rPr lang="en-US" sz="1600" b="0" dirty="0"/>
            <a:t>Fall semester bill notification emailed</a:t>
          </a:r>
        </a:p>
      </dgm:t>
    </dgm:pt>
    <dgm:pt modelId="{7093C39F-6DF9-4F5A-8C34-444AB84070ED}" type="parTrans" cxnId="{06E8AA8F-7642-4578-AB44-CDB4F859DE78}">
      <dgm:prSet/>
      <dgm:spPr/>
      <dgm:t>
        <a:bodyPr/>
        <a:lstStyle/>
        <a:p>
          <a:endParaRPr lang="en-US"/>
        </a:p>
      </dgm:t>
    </dgm:pt>
    <dgm:pt modelId="{D76CDDEB-0A62-4A97-8DB7-BF02D4BCC307}" type="sibTrans" cxnId="{06E8AA8F-7642-4578-AB44-CDB4F859DE78}">
      <dgm:prSet/>
      <dgm:spPr/>
      <dgm:t>
        <a:bodyPr/>
        <a:lstStyle/>
        <a:p>
          <a:endParaRPr lang="en-US"/>
        </a:p>
      </dgm:t>
    </dgm:pt>
    <dgm:pt modelId="{BBB7FCA8-5351-48A9-92DD-6D2B9ABD643A}">
      <dgm:prSet phldrT="[Text]" custT="1"/>
      <dgm:spPr/>
      <dgm:t>
        <a:bodyPr/>
        <a:lstStyle/>
        <a:p>
          <a:r>
            <a:rPr lang="en-US" sz="1600" b="1" dirty="0"/>
            <a:t>First Day of the Semester!</a:t>
          </a:r>
        </a:p>
        <a:p>
          <a:r>
            <a:rPr lang="en-US" sz="1600" b="0" dirty="0"/>
            <a:t>Fall semester bill due</a:t>
          </a:r>
        </a:p>
      </dgm:t>
    </dgm:pt>
    <dgm:pt modelId="{3D1D4650-A880-40C2-AC88-ADCCDD489636}" type="parTrans" cxnId="{314D7138-F635-4505-A2C5-48184DF6B9C6}">
      <dgm:prSet/>
      <dgm:spPr/>
      <dgm:t>
        <a:bodyPr/>
        <a:lstStyle/>
        <a:p>
          <a:endParaRPr lang="en-US"/>
        </a:p>
      </dgm:t>
    </dgm:pt>
    <dgm:pt modelId="{2B67FE4D-96AC-49BD-B948-25CDCF990F95}" type="sibTrans" cxnId="{314D7138-F635-4505-A2C5-48184DF6B9C6}">
      <dgm:prSet/>
      <dgm:spPr/>
      <dgm:t>
        <a:bodyPr/>
        <a:lstStyle/>
        <a:p>
          <a:endParaRPr lang="en-US"/>
        </a:p>
      </dgm:t>
    </dgm:pt>
    <dgm:pt modelId="{403C6D06-459A-4701-85EE-E6E1C0BECA67}">
      <dgm:prSet phldrT="[Text]" custT="1"/>
      <dgm:spPr/>
      <dgm:t>
        <a:bodyPr/>
        <a:lstStyle/>
        <a:p>
          <a:r>
            <a:rPr lang="en-US" sz="1600"/>
            <a:t>Final </a:t>
          </a:r>
          <a:r>
            <a:rPr lang="en-US" sz="1600" dirty="0"/>
            <a:t>day to sign up for the monthly payment plan</a:t>
          </a:r>
          <a:endParaRPr lang="en-US" sz="1600" b="0" dirty="0"/>
        </a:p>
      </dgm:t>
    </dgm:pt>
    <dgm:pt modelId="{FCE32F07-2939-43D7-A835-959BA087E76D}" type="parTrans" cxnId="{12B14FEB-F025-4077-9543-990C6EADBD08}">
      <dgm:prSet/>
      <dgm:spPr/>
      <dgm:t>
        <a:bodyPr/>
        <a:lstStyle/>
        <a:p>
          <a:endParaRPr lang="en-US"/>
        </a:p>
      </dgm:t>
    </dgm:pt>
    <dgm:pt modelId="{C9CAD5E7-CC5B-40FA-87ED-F7C104A66D07}" type="sibTrans" cxnId="{12B14FEB-F025-4077-9543-990C6EADBD08}">
      <dgm:prSet/>
      <dgm:spPr/>
      <dgm:t>
        <a:bodyPr/>
        <a:lstStyle/>
        <a:p>
          <a:endParaRPr lang="en-US"/>
        </a:p>
      </dgm:t>
    </dgm:pt>
    <dgm:pt modelId="{386AAFAB-35A7-4FA8-AB44-5F7B50561D2D}">
      <dgm:prSet custT="1"/>
      <dgm:spPr/>
      <dgm:t>
        <a:bodyPr/>
        <a:lstStyle/>
        <a:p>
          <a:r>
            <a:rPr lang="en-US" sz="1600" b="0" dirty="0"/>
            <a:t>Late fees and registration holds added to unpaid accounts and accounts not current on the payment plan</a:t>
          </a:r>
          <a:endParaRPr lang="en-US" sz="1600" dirty="0"/>
        </a:p>
      </dgm:t>
    </dgm:pt>
    <dgm:pt modelId="{8B202E3E-5B6D-4A91-9F67-BBA88245B862}" type="parTrans" cxnId="{F4DC5187-E91E-491C-B122-329308288524}">
      <dgm:prSet/>
      <dgm:spPr/>
      <dgm:t>
        <a:bodyPr/>
        <a:lstStyle/>
        <a:p>
          <a:endParaRPr lang="en-US"/>
        </a:p>
      </dgm:t>
    </dgm:pt>
    <dgm:pt modelId="{D0F83E0F-D69E-4E6A-96D3-BB1ABF08CB56}" type="sibTrans" cxnId="{F4DC5187-E91E-491C-B122-329308288524}">
      <dgm:prSet/>
      <dgm:spPr/>
      <dgm:t>
        <a:bodyPr/>
        <a:lstStyle/>
        <a:p>
          <a:endParaRPr lang="en-US"/>
        </a:p>
      </dgm:t>
    </dgm:pt>
    <dgm:pt modelId="{0F7ABC57-BFFC-4BA0-A47F-879625A2C6B6}">
      <dgm:prSet phldrT="[Text]" custT="1"/>
      <dgm:spPr/>
      <dgm:t>
        <a:bodyPr/>
        <a:lstStyle/>
        <a:p>
          <a:r>
            <a:rPr lang="en-US" sz="1600" dirty="0"/>
            <a:t>Monthly email reminders sent to students and authorized user(s) with unpaid bills </a:t>
          </a:r>
        </a:p>
      </dgm:t>
    </dgm:pt>
    <dgm:pt modelId="{D522C05F-A414-4AAF-B12E-14CB2A87D8A2}" type="parTrans" cxnId="{7FE35FEF-6C1E-4A0A-BA95-6A2A18DDF03A}">
      <dgm:prSet/>
      <dgm:spPr/>
      <dgm:t>
        <a:bodyPr/>
        <a:lstStyle/>
        <a:p>
          <a:endParaRPr lang="en-US"/>
        </a:p>
      </dgm:t>
    </dgm:pt>
    <dgm:pt modelId="{35557F3C-071C-4214-A2F3-7421773D51A6}" type="sibTrans" cxnId="{7FE35FEF-6C1E-4A0A-BA95-6A2A18DDF03A}">
      <dgm:prSet/>
      <dgm:spPr/>
      <dgm:t>
        <a:bodyPr/>
        <a:lstStyle/>
        <a:p>
          <a:endParaRPr lang="en-US"/>
        </a:p>
      </dgm:t>
    </dgm:pt>
    <dgm:pt modelId="{E2332D76-5E33-408D-9EDA-A41DD4D149F5}">
      <dgm:prSet custT="1"/>
      <dgm:spPr/>
      <dgm:t>
        <a:bodyPr/>
        <a:lstStyle/>
        <a:p>
          <a:r>
            <a:rPr lang="en-US" sz="1600" dirty="0"/>
            <a:t>Available financial aid will apply to your bill </a:t>
          </a:r>
        </a:p>
      </dgm:t>
    </dgm:pt>
    <dgm:pt modelId="{C5053809-34DB-4F48-9919-0420658D5E7F}" type="parTrans" cxnId="{EA49BE10-9996-4053-A98D-5AB8F292DEBA}">
      <dgm:prSet/>
      <dgm:spPr/>
      <dgm:t>
        <a:bodyPr/>
        <a:lstStyle/>
        <a:p>
          <a:endParaRPr lang="en-US"/>
        </a:p>
      </dgm:t>
    </dgm:pt>
    <dgm:pt modelId="{C224A2D0-11C6-4656-9F00-93DFFA438612}" type="sibTrans" cxnId="{EA49BE10-9996-4053-A98D-5AB8F292DEBA}">
      <dgm:prSet/>
      <dgm:spPr/>
      <dgm:t>
        <a:bodyPr/>
        <a:lstStyle/>
        <a:p>
          <a:endParaRPr lang="en-US"/>
        </a:p>
      </dgm:t>
    </dgm:pt>
    <dgm:pt modelId="{F4CADCD5-F1CE-4A88-91D8-44EF90612092}" type="pres">
      <dgm:prSet presAssocID="{01FD024A-6D78-4CFD-81B4-9A7066F2A38F}" presName="CompostProcess" presStyleCnt="0">
        <dgm:presLayoutVars>
          <dgm:dir/>
          <dgm:resizeHandles val="exact"/>
        </dgm:presLayoutVars>
      </dgm:prSet>
      <dgm:spPr/>
    </dgm:pt>
    <dgm:pt modelId="{97694C7A-5E36-473B-8895-8EF4F4D0816A}" type="pres">
      <dgm:prSet presAssocID="{01FD024A-6D78-4CFD-81B4-9A7066F2A38F}" presName="arrow" presStyleLbl="bgShp" presStyleIdx="0" presStyleCnt="1" custScaleX="117647" custLinFactNeighborX="2629" custLinFactNeighborY="-413"/>
      <dgm:spPr/>
    </dgm:pt>
    <dgm:pt modelId="{EFB55DE9-E2ED-47BB-9550-3BA63842C203}" type="pres">
      <dgm:prSet presAssocID="{01FD024A-6D78-4CFD-81B4-9A7066F2A38F}" presName="linearProcess" presStyleCnt="0"/>
      <dgm:spPr/>
    </dgm:pt>
    <dgm:pt modelId="{D8C1F285-AA56-41A3-8551-711016CFB77F}" type="pres">
      <dgm:prSet presAssocID="{4DA06E75-72A4-4BC7-BB50-BF2D9D4C0264}" presName="textNode" presStyleLbl="node1" presStyleIdx="0" presStyleCnt="6">
        <dgm:presLayoutVars>
          <dgm:bulletEnabled val="1"/>
        </dgm:presLayoutVars>
      </dgm:prSet>
      <dgm:spPr/>
    </dgm:pt>
    <dgm:pt modelId="{972FE165-F509-402A-B6BB-E144639A0374}" type="pres">
      <dgm:prSet presAssocID="{D76CDDEB-0A62-4A97-8DB7-BF02D4BCC307}" presName="sibTrans" presStyleCnt="0"/>
      <dgm:spPr/>
    </dgm:pt>
    <dgm:pt modelId="{5B804C17-BA74-4F1F-9E48-9857A227BC92}" type="pres">
      <dgm:prSet presAssocID="{E2332D76-5E33-408D-9EDA-A41DD4D149F5}" presName="textNode" presStyleLbl="node1" presStyleIdx="1" presStyleCnt="6">
        <dgm:presLayoutVars>
          <dgm:bulletEnabled val="1"/>
        </dgm:presLayoutVars>
      </dgm:prSet>
      <dgm:spPr/>
    </dgm:pt>
    <dgm:pt modelId="{E280990F-9843-4F4A-A72F-560ED1DCF528}" type="pres">
      <dgm:prSet presAssocID="{C224A2D0-11C6-4656-9F00-93DFFA438612}" presName="sibTrans" presStyleCnt="0"/>
      <dgm:spPr/>
    </dgm:pt>
    <dgm:pt modelId="{A05F9ADD-4633-4729-AECA-BA0352221CA6}" type="pres">
      <dgm:prSet presAssocID="{BBB7FCA8-5351-48A9-92DD-6D2B9ABD643A}" presName="textNode" presStyleLbl="node1" presStyleIdx="2" presStyleCnt="6" custLinFactNeighborX="16145" custLinFactNeighborY="-28">
        <dgm:presLayoutVars>
          <dgm:bulletEnabled val="1"/>
        </dgm:presLayoutVars>
      </dgm:prSet>
      <dgm:spPr/>
    </dgm:pt>
    <dgm:pt modelId="{099928D3-20C3-459A-BBDC-5FE5CEFBEBAB}" type="pres">
      <dgm:prSet presAssocID="{2B67FE4D-96AC-49BD-B948-25CDCF990F95}" presName="sibTrans" presStyleCnt="0"/>
      <dgm:spPr/>
    </dgm:pt>
    <dgm:pt modelId="{BE7BAF85-74C4-4C9C-A119-F7BECE1B6AE5}" type="pres">
      <dgm:prSet presAssocID="{403C6D06-459A-4701-85EE-E6E1C0BECA67}" presName="textNode" presStyleLbl="node1" presStyleIdx="3" presStyleCnt="6" custScaleX="104807" custLinFactX="100000" custLinFactNeighborX="101750" custLinFactNeighborY="2578">
        <dgm:presLayoutVars>
          <dgm:bulletEnabled val="1"/>
        </dgm:presLayoutVars>
      </dgm:prSet>
      <dgm:spPr/>
    </dgm:pt>
    <dgm:pt modelId="{77DC6E8D-DD9A-44AA-89B2-FBC1F35F6E7D}" type="pres">
      <dgm:prSet presAssocID="{C9CAD5E7-CC5B-40FA-87ED-F7C104A66D07}" presName="sibTrans" presStyleCnt="0"/>
      <dgm:spPr/>
    </dgm:pt>
    <dgm:pt modelId="{9E01A176-1787-4C8F-A88E-4A7F7AF0F5F0}" type="pres">
      <dgm:prSet presAssocID="{0F7ABC57-BFFC-4BA0-A47F-879625A2C6B6}" presName="textNode" presStyleLbl="node1" presStyleIdx="4" presStyleCnt="6" custScaleX="104807" custLinFactX="-100000" custLinFactNeighborX="-130854" custLinFactNeighborY="3543">
        <dgm:presLayoutVars>
          <dgm:bulletEnabled val="1"/>
        </dgm:presLayoutVars>
      </dgm:prSet>
      <dgm:spPr/>
    </dgm:pt>
    <dgm:pt modelId="{6CBB545E-879E-42FC-8437-7194F2897A2F}" type="pres">
      <dgm:prSet presAssocID="{35557F3C-071C-4214-A2F3-7421773D51A6}" presName="sibTrans" presStyleCnt="0"/>
      <dgm:spPr/>
    </dgm:pt>
    <dgm:pt modelId="{32602136-BD69-45E8-9F27-24DA658AB704}" type="pres">
      <dgm:prSet presAssocID="{386AAFAB-35A7-4FA8-AB44-5F7B50561D2D}" presName="textNode" presStyleLbl="node1" presStyleIdx="5" presStyleCnt="6" custLinFactNeighborX="-40599" custLinFactNeighborY="3596">
        <dgm:presLayoutVars>
          <dgm:bulletEnabled val="1"/>
        </dgm:presLayoutVars>
      </dgm:prSet>
      <dgm:spPr/>
    </dgm:pt>
  </dgm:ptLst>
  <dgm:cxnLst>
    <dgm:cxn modelId="{C5804F06-CD55-4205-86BB-C8CEEF882B43}" type="presOf" srcId="{01FD024A-6D78-4CFD-81B4-9A7066F2A38F}" destId="{F4CADCD5-F1CE-4A88-91D8-44EF90612092}" srcOrd="0" destOrd="0" presId="urn:microsoft.com/office/officeart/2005/8/layout/hProcess9"/>
    <dgm:cxn modelId="{6788D406-7D26-4A24-A4B2-3AC9EB940010}" type="presOf" srcId="{386AAFAB-35A7-4FA8-AB44-5F7B50561D2D}" destId="{32602136-BD69-45E8-9F27-24DA658AB704}" srcOrd="0" destOrd="0" presId="urn:microsoft.com/office/officeart/2005/8/layout/hProcess9"/>
    <dgm:cxn modelId="{EA49BE10-9996-4053-A98D-5AB8F292DEBA}" srcId="{01FD024A-6D78-4CFD-81B4-9A7066F2A38F}" destId="{E2332D76-5E33-408D-9EDA-A41DD4D149F5}" srcOrd="1" destOrd="0" parTransId="{C5053809-34DB-4F48-9919-0420658D5E7F}" sibTransId="{C224A2D0-11C6-4656-9F00-93DFFA438612}"/>
    <dgm:cxn modelId="{314D7138-F635-4505-A2C5-48184DF6B9C6}" srcId="{01FD024A-6D78-4CFD-81B4-9A7066F2A38F}" destId="{BBB7FCA8-5351-48A9-92DD-6D2B9ABD643A}" srcOrd="2" destOrd="0" parTransId="{3D1D4650-A880-40C2-AC88-ADCCDD489636}" sibTransId="{2B67FE4D-96AC-49BD-B948-25CDCF990F95}"/>
    <dgm:cxn modelId="{0002C486-25AF-4278-8DC6-66EB7B06A2F1}" type="presOf" srcId="{403C6D06-459A-4701-85EE-E6E1C0BECA67}" destId="{BE7BAF85-74C4-4C9C-A119-F7BECE1B6AE5}" srcOrd="0" destOrd="0" presId="urn:microsoft.com/office/officeart/2005/8/layout/hProcess9"/>
    <dgm:cxn modelId="{F4DC5187-E91E-491C-B122-329308288524}" srcId="{01FD024A-6D78-4CFD-81B4-9A7066F2A38F}" destId="{386AAFAB-35A7-4FA8-AB44-5F7B50561D2D}" srcOrd="5" destOrd="0" parTransId="{8B202E3E-5B6D-4A91-9F67-BBA88245B862}" sibTransId="{D0F83E0F-D69E-4E6A-96D3-BB1ABF08CB56}"/>
    <dgm:cxn modelId="{06E8AA8F-7642-4578-AB44-CDB4F859DE78}" srcId="{01FD024A-6D78-4CFD-81B4-9A7066F2A38F}" destId="{4DA06E75-72A4-4BC7-BB50-BF2D9D4C0264}" srcOrd="0" destOrd="0" parTransId="{7093C39F-6DF9-4F5A-8C34-444AB84070ED}" sibTransId="{D76CDDEB-0A62-4A97-8DB7-BF02D4BCC307}"/>
    <dgm:cxn modelId="{965832C5-A04F-4827-A4B3-52C657CCB74A}" type="presOf" srcId="{4DA06E75-72A4-4BC7-BB50-BF2D9D4C0264}" destId="{D8C1F285-AA56-41A3-8551-711016CFB77F}" srcOrd="0" destOrd="0" presId="urn:microsoft.com/office/officeart/2005/8/layout/hProcess9"/>
    <dgm:cxn modelId="{2BE881EA-B050-46F1-AC5A-93CDB9D19E92}" type="presOf" srcId="{E2332D76-5E33-408D-9EDA-A41DD4D149F5}" destId="{5B804C17-BA74-4F1F-9E48-9857A227BC92}" srcOrd="0" destOrd="0" presId="urn:microsoft.com/office/officeart/2005/8/layout/hProcess9"/>
    <dgm:cxn modelId="{12B14FEB-F025-4077-9543-990C6EADBD08}" srcId="{01FD024A-6D78-4CFD-81B4-9A7066F2A38F}" destId="{403C6D06-459A-4701-85EE-E6E1C0BECA67}" srcOrd="3" destOrd="0" parTransId="{FCE32F07-2939-43D7-A835-959BA087E76D}" sibTransId="{C9CAD5E7-CC5B-40FA-87ED-F7C104A66D07}"/>
    <dgm:cxn modelId="{AC3A4BED-ED92-4A3E-975F-6ACD863389CA}" type="presOf" srcId="{BBB7FCA8-5351-48A9-92DD-6D2B9ABD643A}" destId="{A05F9ADD-4633-4729-AECA-BA0352221CA6}" srcOrd="0" destOrd="0" presId="urn:microsoft.com/office/officeart/2005/8/layout/hProcess9"/>
    <dgm:cxn modelId="{7FE35FEF-6C1E-4A0A-BA95-6A2A18DDF03A}" srcId="{01FD024A-6D78-4CFD-81B4-9A7066F2A38F}" destId="{0F7ABC57-BFFC-4BA0-A47F-879625A2C6B6}" srcOrd="4" destOrd="0" parTransId="{D522C05F-A414-4AAF-B12E-14CB2A87D8A2}" sibTransId="{35557F3C-071C-4214-A2F3-7421773D51A6}"/>
    <dgm:cxn modelId="{100774EF-8CF9-4FC8-ABDC-81FB527FAFFC}" type="presOf" srcId="{0F7ABC57-BFFC-4BA0-A47F-879625A2C6B6}" destId="{9E01A176-1787-4C8F-A88E-4A7F7AF0F5F0}" srcOrd="0" destOrd="0" presId="urn:microsoft.com/office/officeart/2005/8/layout/hProcess9"/>
    <dgm:cxn modelId="{46D07417-9AD5-42FA-8B02-6081B93DC699}" type="presParOf" srcId="{F4CADCD5-F1CE-4A88-91D8-44EF90612092}" destId="{97694C7A-5E36-473B-8895-8EF4F4D0816A}" srcOrd="0" destOrd="0" presId="urn:microsoft.com/office/officeart/2005/8/layout/hProcess9"/>
    <dgm:cxn modelId="{3442F179-2540-43A7-8E7A-C5BBBB4E3720}" type="presParOf" srcId="{F4CADCD5-F1CE-4A88-91D8-44EF90612092}" destId="{EFB55DE9-E2ED-47BB-9550-3BA63842C203}" srcOrd="1" destOrd="0" presId="urn:microsoft.com/office/officeart/2005/8/layout/hProcess9"/>
    <dgm:cxn modelId="{4828E069-BB50-4AF6-9BC5-63B4EDD23EFE}" type="presParOf" srcId="{EFB55DE9-E2ED-47BB-9550-3BA63842C203}" destId="{D8C1F285-AA56-41A3-8551-711016CFB77F}" srcOrd="0" destOrd="0" presId="urn:microsoft.com/office/officeart/2005/8/layout/hProcess9"/>
    <dgm:cxn modelId="{FEC13436-1DFB-47D2-85E6-F24191229862}" type="presParOf" srcId="{EFB55DE9-E2ED-47BB-9550-3BA63842C203}" destId="{972FE165-F509-402A-B6BB-E144639A0374}" srcOrd="1" destOrd="0" presId="urn:microsoft.com/office/officeart/2005/8/layout/hProcess9"/>
    <dgm:cxn modelId="{0B323BDB-DF66-4CE8-9FA5-E11E3C6336B0}" type="presParOf" srcId="{EFB55DE9-E2ED-47BB-9550-3BA63842C203}" destId="{5B804C17-BA74-4F1F-9E48-9857A227BC92}" srcOrd="2" destOrd="0" presId="urn:microsoft.com/office/officeart/2005/8/layout/hProcess9"/>
    <dgm:cxn modelId="{BAC1924C-619B-4E7E-AF22-D6CD991851D5}" type="presParOf" srcId="{EFB55DE9-E2ED-47BB-9550-3BA63842C203}" destId="{E280990F-9843-4F4A-A72F-560ED1DCF528}" srcOrd="3" destOrd="0" presId="urn:microsoft.com/office/officeart/2005/8/layout/hProcess9"/>
    <dgm:cxn modelId="{A3534C4A-AD1D-4C00-9B77-F58C77B209B0}" type="presParOf" srcId="{EFB55DE9-E2ED-47BB-9550-3BA63842C203}" destId="{A05F9ADD-4633-4729-AECA-BA0352221CA6}" srcOrd="4" destOrd="0" presId="urn:microsoft.com/office/officeart/2005/8/layout/hProcess9"/>
    <dgm:cxn modelId="{08D843FE-F752-401D-AC73-F8118ED9A475}" type="presParOf" srcId="{EFB55DE9-E2ED-47BB-9550-3BA63842C203}" destId="{099928D3-20C3-459A-BBDC-5FE5CEFBEBAB}" srcOrd="5" destOrd="0" presId="urn:microsoft.com/office/officeart/2005/8/layout/hProcess9"/>
    <dgm:cxn modelId="{6EC7E785-6BAB-497A-B8BF-FDAA910C7E89}" type="presParOf" srcId="{EFB55DE9-E2ED-47BB-9550-3BA63842C203}" destId="{BE7BAF85-74C4-4C9C-A119-F7BECE1B6AE5}" srcOrd="6" destOrd="0" presId="urn:microsoft.com/office/officeart/2005/8/layout/hProcess9"/>
    <dgm:cxn modelId="{1488F85D-91CC-451C-908D-B59CF90337FB}" type="presParOf" srcId="{EFB55DE9-E2ED-47BB-9550-3BA63842C203}" destId="{77DC6E8D-DD9A-44AA-89B2-FBC1F35F6E7D}" srcOrd="7" destOrd="0" presId="urn:microsoft.com/office/officeart/2005/8/layout/hProcess9"/>
    <dgm:cxn modelId="{A05A0384-98AC-45AE-9720-6C56453F8608}" type="presParOf" srcId="{EFB55DE9-E2ED-47BB-9550-3BA63842C203}" destId="{9E01A176-1787-4C8F-A88E-4A7F7AF0F5F0}" srcOrd="8" destOrd="0" presId="urn:microsoft.com/office/officeart/2005/8/layout/hProcess9"/>
    <dgm:cxn modelId="{FF9A129E-9B34-4FA5-A2CA-C981A8C264FF}" type="presParOf" srcId="{EFB55DE9-E2ED-47BB-9550-3BA63842C203}" destId="{6CBB545E-879E-42FC-8437-7194F2897A2F}" srcOrd="9" destOrd="0" presId="urn:microsoft.com/office/officeart/2005/8/layout/hProcess9"/>
    <dgm:cxn modelId="{F0B98789-5252-4B67-A6C5-9D099A086AC9}" type="presParOf" srcId="{EFB55DE9-E2ED-47BB-9550-3BA63842C203}" destId="{32602136-BD69-45E8-9F27-24DA658AB704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94C7A-5E36-473B-8895-8EF4F4D0816A}">
      <dsp:nvSpPr>
        <dsp:cNvPr id="0" name=""/>
        <dsp:cNvSpPr/>
      </dsp:nvSpPr>
      <dsp:spPr>
        <a:xfrm>
          <a:off x="4" y="0"/>
          <a:ext cx="9439962" cy="533267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C1F285-AA56-41A3-8551-711016CFB77F}">
      <dsp:nvSpPr>
        <dsp:cNvPr id="0" name=""/>
        <dsp:cNvSpPr/>
      </dsp:nvSpPr>
      <dsp:spPr>
        <a:xfrm>
          <a:off x="785" y="1599801"/>
          <a:ext cx="1362065" cy="2133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Fall semester bill notification emailed</a:t>
          </a:r>
        </a:p>
      </dsp:txBody>
      <dsp:txXfrm>
        <a:off x="67276" y="1666292"/>
        <a:ext cx="1229083" cy="2000086"/>
      </dsp:txXfrm>
    </dsp:sp>
    <dsp:sp modelId="{5B804C17-BA74-4F1F-9E48-9857A227BC92}">
      <dsp:nvSpPr>
        <dsp:cNvPr id="0" name=""/>
        <dsp:cNvSpPr/>
      </dsp:nvSpPr>
      <dsp:spPr>
        <a:xfrm>
          <a:off x="1589861" y="1599801"/>
          <a:ext cx="1362065" cy="2133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Available financial aid will apply to your bill </a:t>
          </a:r>
        </a:p>
      </dsp:txBody>
      <dsp:txXfrm>
        <a:off x="1656352" y="1666292"/>
        <a:ext cx="1229083" cy="2000086"/>
      </dsp:txXfrm>
    </dsp:sp>
    <dsp:sp modelId="{A05F9ADD-4633-4729-AECA-BA0352221CA6}">
      <dsp:nvSpPr>
        <dsp:cNvPr id="0" name=""/>
        <dsp:cNvSpPr/>
      </dsp:nvSpPr>
      <dsp:spPr>
        <a:xfrm>
          <a:off x="3215588" y="1599203"/>
          <a:ext cx="1362065" cy="2133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First Day of the Semester!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Fall semester bill due</a:t>
          </a:r>
        </a:p>
      </dsp:txBody>
      <dsp:txXfrm>
        <a:off x="3282079" y="1665694"/>
        <a:ext cx="1229083" cy="2000086"/>
      </dsp:txXfrm>
    </dsp:sp>
    <dsp:sp modelId="{BE7BAF85-74C4-4C9C-A119-F7BECE1B6AE5}">
      <dsp:nvSpPr>
        <dsp:cNvPr id="0" name=""/>
        <dsp:cNvSpPr/>
      </dsp:nvSpPr>
      <dsp:spPr>
        <a:xfrm>
          <a:off x="6361063" y="1654791"/>
          <a:ext cx="1427540" cy="2133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Final </a:t>
          </a:r>
          <a:r>
            <a:rPr lang="en-US" sz="1600" kern="1200" dirty="0"/>
            <a:t>day to sign up for the monthly payment plan</a:t>
          </a:r>
          <a:endParaRPr lang="en-US" sz="1600" b="0" kern="1200" dirty="0"/>
        </a:p>
      </dsp:txBody>
      <dsp:txXfrm>
        <a:off x="6430750" y="1724478"/>
        <a:ext cx="1288166" cy="1993694"/>
      </dsp:txXfrm>
    </dsp:sp>
    <dsp:sp modelId="{9E01A176-1787-4C8F-A88E-4A7F7AF0F5F0}">
      <dsp:nvSpPr>
        <dsp:cNvPr id="0" name=""/>
        <dsp:cNvSpPr/>
      </dsp:nvSpPr>
      <dsp:spPr>
        <a:xfrm>
          <a:off x="4763447" y="1675375"/>
          <a:ext cx="1427540" cy="2133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Monthly email reminders sent to students and authorized user(s) with unpaid bills </a:t>
          </a:r>
        </a:p>
      </dsp:txBody>
      <dsp:txXfrm>
        <a:off x="4833134" y="1745062"/>
        <a:ext cx="1288166" cy="1993694"/>
      </dsp:txXfrm>
    </dsp:sp>
    <dsp:sp modelId="{32602136-BD69-45E8-9F27-24DA658AB704}">
      <dsp:nvSpPr>
        <dsp:cNvPr id="0" name=""/>
        <dsp:cNvSpPr/>
      </dsp:nvSpPr>
      <dsp:spPr>
        <a:xfrm>
          <a:off x="7984952" y="1676506"/>
          <a:ext cx="1362065" cy="2133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Late fees and registration holds added to unpaid accounts and accounts not current on the payment plan</a:t>
          </a:r>
          <a:endParaRPr lang="en-US" sz="1600" kern="1200" dirty="0"/>
        </a:p>
      </dsp:txBody>
      <dsp:txXfrm>
        <a:off x="8051443" y="1742997"/>
        <a:ext cx="1229083" cy="2000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C6ED6-B775-5749-9F3A-C66E88AAFB98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FEFC7-C0BA-4640-92DD-D8C7FC9947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081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23879-78C7-DE41-9923-67873E10FF9B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40C73-F0DF-734F-9E2C-1C3C496D6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66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449" indent="-28956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1482" indent="-231326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27368" indent="-231326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1638" indent="-231326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7525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3412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89299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55185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FF911DF-FB7E-46D0-8432-0E16F8E9C2EB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61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449" indent="-28956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1482" indent="-231326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27368" indent="-231326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1638" indent="-231326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7525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3412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89299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55185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FF911DF-FB7E-46D0-8432-0E16F8E9C2EB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543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449" indent="-28956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1482" indent="-231326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27368" indent="-231326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1638" indent="-231326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7525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3412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89299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55185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3DC41C-E1D7-4195-B224-37851B842DA9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029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449" indent="-28956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1482" indent="-231326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27368" indent="-231326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1638" indent="-231326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7525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3412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89299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55185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3C46755-BBAD-4366-B402-53AB27528C7E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330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D94AB-6D35-4517-91A4-B58ECDA9C8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52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449" indent="-28956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1482" indent="-231326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27368" indent="-231326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1638" indent="-231326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7525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3412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89299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55185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C126119-4AE0-493F-8FFC-388DF28F437F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135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D94AB-6D35-4517-91A4-B58ECDA9C8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449" indent="-289562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1482" indent="-231326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27368" indent="-231326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1638" indent="-231326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7525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3412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89299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55185" indent="-231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765CDEE-9B95-401D-9B27-98AE9C9B2D8E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018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3520" y="1282633"/>
            <a:ext cx="9448800" cy="1257486"/>
          </a:xfrm>
        </p:spPr>
        <p:txBody>
          <a:bodyPr/>
          <a:lstStyle>
            <a:lvl1pPr algn="l">
              <a:defRPr b="1" i="0" cap="sm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3520" y="2553269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981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433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5852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58523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264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5003" y="2362262"/>
            <a:ext cx="10363200" cy="667341"/>
          </a:xfrm>
          <a:prstGeom prst="rect">
            <a:avLst/>
          </a:prstGeom>
        </p:spPr>
        <p:txBody>
          <a:bodyPr/>
          <a:lstStyle>
            <a:lvl1pPr algn="l">
              <a:defRPr sz="4000" b="0" i="0" baseline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8441" y="3049446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3758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00206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46918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206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1298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00206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633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206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>
              <a:defRPr sz="2400"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>
              <a:defRPr sz="1800"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>
              <a:defRPr sz="1800">
                <a:solidFill>
                  <a:srgbClr val="002060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>
              <a:defRPr sz="2400"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>
              <a:defRPr sz="1800"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>
              <a:defRPr sz="1800">
                <a:solidFill>
                  <a:srgbClr val="002060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7781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206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>
              <a:defRPr sz="1800"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>
              <a:defRPr sz="1600"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rgbClr val="002060"/>
                </a:solidFill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>
              <a:defRPr sz="1800"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>
              <a:defRPr sz="1600"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rgbClr val="002060"/>
                </a:solidFill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0172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206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9713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84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946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206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4431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02060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2060"/>
                </a:solidFill>
                <a:latin typeface="Calibri" panose="020F0502020204030204" pitchFamily="34" charset="0"/>
                <a:cs typeface="Rod" panose="02030509050101010101" pitchFamily="49" charset="-79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582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206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607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>
            <a:lvl1pPr>
              <a:defRPr sz="4000">
                <a:solidFill>
                  <a:srgbClr val="00206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002060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174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870976"/>
            <a:ext cx="10363200" cy="1362075"/>
          </a:xfrm>
        </p:spPr>
        <p:txBody>
          <a:bodyPr anchor="t"/>
          <a:lstStyle>
            <a:lvl1pPr algn="l">
              <a:defRPr sz="4000" b="0" i="0" cap="sm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403714"/>
            <a:ext cx="7469472" cy="146932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094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2596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2596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425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7101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7101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409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0188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843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5616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3996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910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176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183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19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650515" y="5876438"/>
            <a:ext cx="3541485" cy="98156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7440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lang="en-US" sz="4000" b="0" i="0" kern="1200" baseline="0" dirty="0">
          <a:solidFill>
            <a:schemeClr val="tx2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5912602"/>
            <a:ext cx="12192000" cy="94539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039650"/>
            <a:ext cx="12192000" cy="818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4" name="Picture 13" descr="Ray Center logo - white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6230113"/>
            <a:ext cx="7491896" cy="37880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5976126"/>
            <a:ext cx="12192000" cy="127048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867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1700" b="1" i="0" kern="1200">
          <a:solidFill>
            <a:schemeClr val="bg1"/>
          </a:solidFill>
          <a:latin typeface="Trebuchet MS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660"/>
        </a:lnSpc>
        <a:spcBef>
          <a:spcPct val="20000"/>
        </a:spcBef>
        <a:buFont typeface="Arial"/>
        <a:buNone/>
        <a:defRPr sz="2800" kern="1200">
          <a:solidFill>
            <a:schemeClr val="tx2"/>
          </a:solidFill>
          <a:latin typeface="Trebuchet MS"/>
          <a:ea typeface="+mn-ea"/>
          <a:cs typeface="+mn-cs"/>
        </a:defRPr>
      </a:lvl1pPr>
      <a:lvl2pPr marL="457200" indent="0" algn="l" defTabSz="457200" rtl="0" eaLnBrk="1" latinLnBrk="0" hangingPunct="1">
        <a:lnSpc>
          <a:spcPts val="2660"/>
        </a:lnSpc>
        <a:spcBef>
          <a:spcPct val="20000"/>
        </a:spcBef>
        <a:buFont typeface="Arial"/>
        <a:buNone/>
        <a:defRPr sz="2200" b="1" i="0" kern="1200">
          <a:solidFill>
            <a:schemeClr val="tx1"/>
          </a:solidFill>
          <a:latin typeface="Trebuchet MS"/>
          <a:ea typeface="+mn-ea"/>
          <a:cs typeface="+mn-cs"/>
        </a:defRPr>
      </a:lvl2pPr>
      <a:lvl3pPr marL="914400" indent="0" algn="l" defTabSz="457200" rtl="0" eaLnBrk="1" latinLnBrk="0" hangingPunct="1">
        <a:lnSpc>
          <a:spcPts val="2660"/>
        </a:lnSpc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Trebuchet MS"/>
          <a:ea typeface="+mn-ea"/>
          <a:cs typeface="+mn-cs"/>
        </a:defRPr>
      </a:lvl3pPr>
      <a:lvl4pPr marL="1371600" indent="0" algn="l" defTabSz="457200" rtl="0" eaLnBrk="1" latinLnBrk="0" hangingPunct="1">
        <a:lnSpc>
          <a:spcPts val="2660"/>
        </a:lnSpc>
        <a:spcBef>
          <a:spcPct val="20000"/>
        </a:spcBef>
        <a:buFont typeface="Arial"/>
        <a:buNone/>
        <a:defRPr sz="1600" b="1" i="0" kern="1200">
          <a:solidFill>
            <a:schemeClr val="tx1"/>
          </a:solidFill>
          <a:latin typeface="Trebuchet MS"/>
          <a:ea typeface="+mn-ea"/>
          <a:cs typeface="+mn-cs"/>
        </a:defRPr>
      </a:lvl4pPr>
      <a:lvl5pPr marL="1828800" indent="0" algn="l" defTabSz="457200" rtl="0" eaLnBrk="1" latinLnBrk="0" hangingPunct="1">
        <a:lnSpc>
          <a:spcPts val="2660"/>
        </a:lnSpc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Trebuchet M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ake.edu/parent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tuacct@drake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ake.edu/accounts" TargetMode="External"/><Relationship Id="rId2" Type="http://schemas.openxmlformats.org/officeDocument/2006/relationships/hyperlink" Target="mailto:stuacct@drake.edu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97057-DB90-4772-AB6E-BADFBDFC1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Accounts</a:t>
            </a:r>
          </a:p>
        </p:txBody>
      </p:sp>
    </p:spTree>
    <p:extLst>
      <p:ext uri="{BB962C8B-B14F-4D97-AF65-F5344CB8AC3E}">
        <p14:creationId xmlns:p14="http://schemas.microsoft.com/office/powerpoint/2010/main" val="1872410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280460" y="152400"/>
            <a:ext cx="8229600" cy="1912938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ea typeface="ＭＳ Ｐゴシック" panose="020B0600070205080204" pitchFamily="34" charset="-128"/>
              </a:rPr>
              <a:t>Authorized Users Account Access</a:t>
            </a:r>
            <a:br>
              <a:rPr lang="en-US" altLang="en-US" sz="3600" b="1" dirty="0">
                <a:ea typeface="ＭＳ Ｐゴシック" panose="020B0600070205080204" pitchFamily="34" charset="-128"/>
              </a:rPr>
            </a:br>
            <a:endParaRPr lang="en-US" altLang="en-US" sz="3600" b="1" dirty="0">
              <a:ea typeface="ＭＳ Ｐゴシック" panose="020B060007020508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D2FF8C-E2ED-4309-BBBC-59A4CEDF57DD}"/>
              </a:ext>
            </a:extLst>
          </p:cNvPr>
          <p:cNvSpPr txBox="1"/>
          <p:nvPr/>
        </p:nvSpPr>
        <p:spPr>
          <a:xfrm>
            <a:off x="481873" y="1105404"/>
            <a:ext cx="1132048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ea typeface="ＭＳ Ｐゴシック" panose="020B0600070205080204" pitchFamily="34" charset="-128"/>
                <a:hlinkClick r:id="rId3"/>
              </a:rPr>
              <a:t>http://www.drake.edu/parents</a:t>
            </a:r>
            <a:r>
              <a:rPr lang="en-US" altLang="en-US" sz="3200" b="1" dirty="0">
                <a:ea typeface="ＭＳ Ｐゴシック" panose="020B0600070205080204" pitchFamily="34" charset="-128"/>
              </a:rPr>
              <a:t>  </a:t>
            </a:r>
            <a:br>
              <a:rPr lang="en-US" altLang="en-US" sz="3200" b="1" dirty="0">
                <a:ea typeface="ＭＳ Ｐゴシック" panose="020B0600070205080204" pitchFamily="34" charset="-128"/>
              </a:rPr>
            </a:br>
            <a:r>
              <a:rPr lang="en-US" altLang="en-US" sz="2000" dirty="0">
                <a:ea typeface="ＭＳ Ｐゴシック" panose="020B0600070205080204" pitchFamily="34" charset="-128"/>
              </a:rPr>
              <a:t>Please Note: Parent proxy access (for academics) is 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SEPERATE </a:t>
            </a:r>
            <a:r>
              <a:rPr lang="en-US" altLang="en-US" sz="2000" dirty="0">
                <a:ea typeface="ＭＳ Ｐゴシック" panose="020B0600070205080204" pitchFamily="34" charset="-128"/>
              </a:rPr>
              <a:t>from Authorized User log-in (for billing)!</a:t>
            </a:r>
          </a:p>
          <a:p>
            <a:endParaRPr lang="en-US" sz="2000" dirty="0">
              <a:ea typeface="ＭＳ Ｐゴシック" panose="020B0600070205080204" pitchFamily="34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8F4126-7D4C-4EE7-8EDD-7242CE1C6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4684" y="2225594"/>
            <a:ext cx="7854516" cy="39622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540BC1-670C-4703-8E72-9A58B170E1A2}"/>
              </a:ext>
            </a:extLst>
          </p:cNvPr>
          <p:cNvSpPr txBox="1"/>
          <p:nvPr/>
        </p:nvSpPr>
        <p:spPr>
          <a:xfrm>
            <a:off x="10247992" y="3954385"/>
            <a:ext cx="1686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Follow these steps!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AE021043-DC24-4D48-AFC0-B42E09BBF9AA}"/>
              </a:ext>
            </a:extLst>
          </p:cNvPr>
          <p:cNvSpPr/>
          <p:nvPr/>
        </p:nvSpPr>
        <p:spPr>
          <a:xfrm rot="2687912">
            <a:off x="9865501" y="4346666"/>
            <a:ext cx="764982" cy="1292394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71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Authorized User View After Initial Login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11" y="1618825"/>
            <a:ext cx="10304577" cy="3454620"/>
          </a:xfrm>
        </p:spPr>
      </p:pic>
    </p:spTree>
    <p:extLst>
      <p:ext uri="{BB962C8B-B14F-4D97-AF65-F5344CB8AC3E}">
        <p14:creationId xmlns:p14="http://schemas.microsoft.com/office/powerpoint/2010/main" val="2005173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FC6BE-1D77-48F9-AE2E-5F55FC0E4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Setting up Direct Deposit for Refunds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07863-AE0C-4B1E-A188-CCCDC27DC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748670" cy="451924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This allows us to refund any money back to the student if financial aid or payments exceed the bill.</a:t>
            </a:r>
          </a:p>
          <a:p>
            <a:r>
              <a:rPr lang="en-US" dirty="0"/>
              <a:t>Only the student has access to set this up</a:t>
            </a:r>
          </a:p>
          <a:p>
            <a:r>
              <a:rPr lang="en-US" dirty="0"/>
              <a:t>We will never take money from this account, it is just for refund purposes but you can also select to make payment from it if you choose.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BA6856-CEBF-4B1B-B12D-785CD88AFA6F}"/>
              </a:ext>
            </a:extLst>
          </p:cNvPr>
          <p:cNvSpPr txBox="1">
            <a:spLocks/>
          </p:cNvSpPr>
          <p:nvPr/>
        </p:nvSpPr>
        <p:spPr>
          <a:xfrm>
            <a:off x="6358270" y="1600201"/>
            <a:ext cx="5748670" cy="45192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Login to </a:t>
            </a:r>
            <a:r>
              <a:rPr lang="en-US" dirty="0" err="1"/>
              <a:t>myDrake</a:t>
            </a:r>
            <a:endParaRPr lang="en-US" dirty="0"/>
          </a:p>
          <a:p>
            <a:r>
              <a:rPr lang="en-US" dirty="0"/>
              <a:t>Go to “Student Account &amp; Financial Aid”</a:t>
            </a:r>
          </a:p>
          <a:p>
            <a:r>
              <a:rPr lang="en-US" dirty="0"/>
              <a:t>Click “Make a Payment”</a:t>
            </a:r>
          </a:p>
          <a:p>
            <a:r>
              <a:rPr lang="en-US" dirty="0"/>
              <a:t>Click “Electronic Refunds”</a:t>
            </a:r>
          </a:p>
          <a:p>
            <a:r>
              <a:rPr lang="en-US" dirty="0"/>
              <a:t>Select “Set up a Refund Account”</a:t>
            </a:r>
          </a:p>
          <a:p>
            <a:r>
              <a:rPr lang="en-US" dirty="0"/>
              <a:t>Click “Continue” and follow the confirmation instructions</a:t>
            </a:r>
          </a:p>
          <a:p>
            <a:r>
              <a:rPr lang="en-US" dirty="0"/>
              <a:t>You can go back and update the account at anytime</a:t>
            </a:r>
          </a:p>
        </p:txBody>
      </p:sp>
    </p:spTree>
    <p:extLst>
      <p:ext uri="{BB962C8B-B14F-4D97-AF65-F5344CB8AC3E}">
        <p14:creationId xmlns:p14="http://schemas.microsoft.com/office/powerpoint/2010/main" val="1805297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B7F46-D166-4C52-AC87-EAF0B262D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Student Account Checklist…It’s as easy as 1,2,3!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DEEFB-7D0D-4BBD-9E08-32D1D1C01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1F497D"/>
              </a:buClr>
              <a:buFont typeface="+mj-lt"/>
              <a:buAutoNum type="arabicPeriod"/>
            </a:pPr>
            <a:r>
              <a:rPr lang="en-US" dirty="0"/>
              <a:t>Set up authorized users if you would like others to have access to billing and tax information</a:t>
            </a:r>
          </a:p>
          <a:p>
            <a:pPr marL="514350" indent="-514350">
              <a:buClr>
                <a:srgbClr val="1F497D"/>
              </a:buClr>
              <a:buFont typeface="+mj-lt"/>
              <a:buAutoNum type="arabicPeriod"/>
            </a:pPr>
            <a:r>
              <a:rPr lang="en-US" dirty="0"/>
              <a:t>Set up direct deposit</a:t>
            </a:r>
          </a:p>
          <a:p>
            <a:pPr marL="514350" indent="-514350">
              <a:buClr>
                <a:srgbClr val="1F497D"/>
              </a:buClr>
              <a:buFont typeface="+mj-lt"/>
              <a:buAutoNum type="arabicPeriod"/>
            </a:pPr>
            <a:r>
              <a:rPr lang="en-US" dirty="0"/>
              <a:t>Decide how you will pay any remaining balance, if you plan to use a payment plan sign up between August 1</a:t>
            </a:r>
            <a:r>
              <a:rPr lang="en-US" baseline="30000" dirty="0"/>
              <a:t>st</a:t>
            </a:r>
            <a:r>
              <a:rPr lang="en-US" dirty="0"/>
              <a:t> and September 1</a:t>
            </a:r>
            <a:r>
              <a:rPr lang="en-US" baseline="30000" dirty="0"/>
              <a:t>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346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Please contact us with any questions!</a:t>
            </a:r>
          </a:p>
        </p:txBody>
      </p:sp>
      <p:pic>
        <p:nvPicPr>
          <p:cNvPr id="2662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4191" y="1626645"/>
            <a:ext cx="3501206" cy="390261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A237F1-96BF-49CF-B818-7F63D89C872A}"/>
              </a:ext>
            </a:extLst>
          </p:cNvPr>
          <p:cNvSpPr txBox="1"/>
          <p:nvPr/>
        </p:nvSpPr>
        <p:spPr>
          <a:xfrm>
            <a:off x="4299015" y="2641092"/>
            <a:ext cx="7169426" cy="157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>
                <a:ea typeface="ＭＳ Ｐゴシック" panose="020B0600070205080204" pitchFamily="34" charset="-128"/>
              </a:rPr>
              <a:t>Student Accounts</a:t>
            </a:r>
          </a:p>
          <a:p>
            <a:pPr lvl="1" algn="ctr">
              <a:lnSpc>
                <a:spcPct val="90000"/>
              </a:lnSpc>
              <a:defRPr/>
            </a:pPr>
            <a:r>
              <a:rPr lang="en-US" altLang="en-US" sz="2800" dirty="0">
                <a:ea typeface="ＭＳ Ｐゴシック" panose="020B0600070205080204" pitchFamily="34" charset="-128"/>
              </a:rPr>
              <a:t>Phone: 515-271-4777 </a:t>
            </a:r>
          </a:p>
          <a:p>
            <a:pPr lvl="1" algn="ctr">
              <a:lnSpc>
                <a:spcPct val="90000"/>
              </a:lnSpc>
              <a:defRPr/>
            </a:pPr>
            <a:r>
              <a:rPr lang="en-US" altLang="en-US" sz="2800" dirty="0">
                <a:ea typeface="ＭＳ Ｐゴシック" panose="020B0600070205080204" pitchFamily="34" charset="-128"/>
              </a:rPr>
              <a:t>E-mail : </a:t>
            </a:r>
            <a:r>
              <a:rPr lang="en-US" alt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ea typeface="ＭＳ Ｐゴシック" panose="020B0600070205080204" pitchFamily="34" charset="-128"/>
                <a:hlinkClick r:id="rId4"/>
              </a:rPr>
              <a:t>stuacct@drake.edu</a:t>
            </a:r>
            <a:endParaRPr lang="en-US" altLang="en-US" sz="2800" dirty="0">
              <a:solidFill>
                <a:schemeClr val="accent2">
                  <a:lumMod val="60000"/>
                  <a:lumOff val="40000"/>
                </a:schemeClr>
              </a:solidFill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430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21DFD-BB5F-46AA-9390-6BA239B9A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Session Goals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E4F3C-F7B0-4B71-B6F4-716861C71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dirty="0"/>
              <a:t>Learn about the student account at Drake, authorized users, the access available to an authorized user and how a student sets up individuals for this role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dirty="0"/>
              <a:t>Understand when bills are available and the methods of payment; explain how to use authorized financial aid to decide on payment plan amounts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dirty="0"/>
              <a:t>Be aware of the guidelines for account payment and when registration holds may be placed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568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85883-80FB-47D3-937A-BE5F506E3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</p:spPr>
        <p:txBody>
          <a:bodyPr>
            <a:noAutofit/>
          </a:bodyPr>
          <a:lstStyle/>
          <a:p>
            <a:r>
              <a:rPr lang="en-US" b="1" dirty="0"/>
              <a:t>Our Offices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F2E97-61A0-4344-99FC-7DD46C4E60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Account Services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A1E69A-361A-4E92-BFB3-B17896D170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457200" lvl="1" indent="0">
              <a:lnSpc>
                <a:spcPct val="90000"/>
              </a:lnSpc>
              <a:buNone/>
              <a:defRPr/>
            </a:pPr>
            <a:r>
              <a:rPr lang="en-US" altLang="en-US" i="1" dirty="0">
                <a:ea typeface="ＭＳ Ｐゴシック" panose="020B0600070205080204" pitchFamily="34" charset="-128"/>
              </a:rPr>
              <a:t>Location</a:t>
            </a:r>
            <a:r>
              <a:rPr lang="en-US" altLang="en-US" dirty="0">
                <a:ea typeface="ＭＳ Ｐゴシック" panose="020B0600070205080204" pitchFamily="34" charset="-128"/>
              </a:rPr>
              <a:t>: 103 Carnegie Hall 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en-US" altLang="en-US" i="1" dirty="0">
                <a:ea typeface="ＭＳ Ｐゴシック" panose="020B0600070205080204" pitchFamily="34" charset="-128"/>
              </a:rPr>
              <a:t>Contact Us: </a:t>
            </a:r>
            <a:r>
              <a:rPr lang="en-US" altLang="en-US" dirty="0">
                <a:ea typeface="ＭＳ Ｐゴシック" panose="020B0600070205080204" pitchFamily="34" charset="-128"/>
              </a:rPr>
              <a:t>515-271-4777 or  </a:t>
            </a:r>
            <a:r>
              <a:rPr lang="en-US" altLang="en-US" dirty="0">
                <a:solidFill>
                  <a:schemeClr val="accent2">
                    <a:lumMod val="60000"/>
                    <a:lumOff val="40000"/>
                  </a:schemeClr>
                </a:solidFill>
                <a:ea typeface="ＭＳ Ｐゴシック" panose="020B0600070205080204" pitchFamily="34" charset="-128"/>
                <a:hlinkClick r:id="rId2"/>
              </a:rPr>
              <a:t>stuacct@drake.edu</a:t>
            </a:r>
            <a:endParaRPr lang="en-US" altLang="en-US" dirty="0">
              <a:solidFill>
                <a:schemeClr val="accent2">
                  <a:lumMod val="60000"/>
                  <a:lumOff val="40000"/>
                </a:schemeClr>
              </a:solidFill>
              <a:ea typeface="ＭＳ Ｐゴシック" panose="020B0600070205080204" pitchFamily="34" charset="-128"/>
            </a:endParaRP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altLang="en-US" dirty="0">
              <a:solidFill>
                <a:schemeClr val="accent2">
                  <a:lumMod val="60000"/>
                  <a:lumOff val="40000"/>
                </a:schemeClr>
              </a:solidFill>
              <a:ea typeface="ＭＳ Ｐゴシック" panose="020B0600070205080204" pitchFamily="34" charset="-128"/>
            </a:endParaRP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en-US" altLang="en-US" i="1" dirty="0">
                <a:ea typeface="ＭＳ Ｐゴシック" panose="020B0600070205080204" pitchFamily="34" charset="-128"/>
              </a:rPr>
              <a:t>We are here to help you: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understand charges on your student account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understand available options regarding how to pay your bill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 understand how to receive refund when payments are greater than your bill</a:t>
            </a:r>
            <a:endParaRPr lang="en-US" altLang="en-US" dirty="0">
              <a:solidFill>
                <a:schemeClr val="accent2">
                  <a:lumMod val="60000"/>
                  <a:lumOff val="40000"/>
                </a:schemeClr>
              </a:solidFill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85153B-7268-42F5-B6CB-76302727D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Cashier’s Office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57E61F-0F03-4FDD-ADA0-4D69188C83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4832441" cy="3710147"/>
          </a:xfrm>
        </p:spPr>
        <p:txBody>
          <a:bodyPr>
            <a:normAutofit lnSpcReduction="10000"/>
          </a:bodyPr>
          <a:lstStyle/>
          <a:p>
            <a:pPr marL="457200" lvl="1" indent="0">
              <a:lnSpc>
                <a:spcPct val="90000"/>
              </a:lnSpc>
              <a:buNone/>
              <a:defRPr/>
            </a:pPr>
            <a:r>
              <a:rPr lang="en-US" altLang="en-US" i="1" dirty="0">
                <a:ea typeface="ＭＳ Ｐゴシック" panose="020B0600070205080204" pitchFamily="34" charset="-128"/>
              </a:rPr>
              <a:t>Location</a:t>
            </a:r>
            <a:r>
              <a:rPr lang="en-US" altLang="en-US" dirty="0">
                <a:ea typeface="ＭＳ Ｐゴシック" panose="020B0600070205080204" pitchFamily="34" charset="-128"/>
              </a:rPr>
              <a:t>: 104 Carnegie Hall 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en-US" altLang="en-US" i="1" dirty="0">
                <a:ea typeface="ＭＳ Ｐゴシック" panose="020B0600070205080204" pitchFamily="34" charset="-128"/>
              </a:rPr>
              <a:t>Contact Us: </a:t>
            </a:r>
            <a:r>
              <a:rPr lang="en-US" altLang="en-US" dirty="0">
                <a:ea typeface="ＭＳ Ｐゴシック" panose="020B0600070205080204" pitchFamily="34" charset="-128"/>
              </a:rPr>
              <a:t>515-271-3805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altLang="en-US" i="1" dirty="0">
              <a:ea typeface="ＭＳ Ｐゴシック" panose="020B0600070205080204" pitchFamily="34" charset="-128"/>
            </a:endParaRP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altLang="en-US" i="1" dirty="0">
              <a:ea typeface="ＭＳ Ｐゴシック" panose="020B0600070205080204" pitchFamily="34" charset="-128"/>
            </a:endParaRP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en-US" altLang="en-US" i="1" dirty="0">
                <a:ea typeface="ＭＳ Ｐゴシック" panose="020B0600070205080204" pitchFamily="34" charset="-128"/>
              </a:rPr>
              <a:t>By stopping by the Cashier’s Office you are able to make payments on your university bill.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4B98BF-D6F8-4779-9CFD-7A2531DAED94}"/>
              </a:ext>
            </a:extLst>
          </p:cNvPr>
          <p:cNvSpPr/>
          <p:nvPr/>
        </p:nvSpPr>
        <p:spPr>
          <a:xfrm>
            <a:off x="609600" y="1709530"/>
            <a:ext cx="5386917" cy="3924438"/>
          </a:xfrm>
          <a:prstGeom prst="rect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rgbClr val="1E4779"/>
                </a:solidFill>
              </a:ln>
              <a:noFill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6CBD59-99CF-437A-B9B3-45CC23847F03}"/>
              </a:ext>
            </a:extLst>
          </p:cNvPr>
          <p:cNvSpPr/>
          <p:nvPr/>
        </p:nvSpPr>
        <p:spPr>
          <a:xfrm>
            <a:off x="6186559" y="1703800"/>
            <a:ext cx="5095277" cy="3924438"/>
          </a:xfrm>
          <a:prstGeom prst="rect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rgbClr val="1E4779"/>
                </a:solidFill>
              </a:ln>
              <a:noFill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8C0F022-44AD-476C-AD42-012E0FD11400}"/>
              </a:ext>
            </a:extLst>
          </p:cNvPr>
          <p:cNvSpPr txBox="1">
            <a:spLocks/>
          </p:cNvSpPr>
          <p:nvPr/>
        </p:nvSpPr>
        <p:spPr>
          <a:xfrm>
            <a:off x="609599" y="974864"/>
            <a:ext cx="5194852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000" b="0" i="0" kern="1200" baseline="0">
                <a:solidFill>
                  <a:schemeClr val="tx2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Monday - Friday, 8:00 a.m. - 4:30 p.m. </a:t>
            </a:r>
            <a:b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ja-JP" dirty="0">
                <a:cs typeface="Arial" panose="020B0604020202020204" pitchFamily="34" charset="0"/>
                <a:hlinkClick r:id="rId3"/>
              </a:rPr>
              <a:t>www.drake.edu/accounts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832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31" y="-19412"/>
            <a:ext cx="10972800" cy="1143000"/>
          </a:xfrm>
        </p:spPr>
        <p:txBody>
          <a:bodyPr/>
          <a:lstStyle/>
          <a:p>
            <a:r>
              <a:rPr lang="en-US" b="1" dirty="0"/>
              <a:t>Ways to Pay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49150" y="3486995"/>
            <a:ext cx="9623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accept cash and check payments in person at the Cashier’s office.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49151" y="1731771"/>
            <a:ext cx="8039675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Mail check payments with student name and ID# to:</a:t>
            </a:r>
          </a:p>
          <a:p>
            <a:endParaRPr lang="en-US" sz="1050" dirty="0"/>
          </a:p>
          <a:p>
            <a:r>
              <a:rPr lang="en-US" dirty="0"/>
              <a:t>Drake University Cashier’s Office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104 Carnegie Hall </a:t>
            </a:r>
          </a:p>
          <a:p>
            <a:r>
              <a:rPr lang="en-US" dirty="0"/>
              <a:t>2507 University Avenue</a:t>
            </a:r>
          </a:p>
          <a:p>
            <a:r>
              <a:rPr lang="en-US" dirty="0"/>
              <a:t>Des Moines, IA 50311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49151" y="879121"/>
            <a:ext cx="9133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Students and Authorized Users can make e-check, debit card, and credit card payments online. </a:t>
            </a:r>
          </a:p>
          <a:p>
            <a:endParaRPr lang="en-US" sz="1100" dirty="0"/>
          </a:p>
          <a:p>
            <a:r>
              <a:rPr lang="en-US" sz="1100" dirty="0"/>
              <a:t>*2.95% service fee for credit card payments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49151" y="4233469"/>
            <a:ext cx="7143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 directly with your College Savings Plan to coordinate payment.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C7E7AF-18DB-4C5D-B660-91A4454BFBDC}"/>
              </a:ext>
            </a:extLst>
          </p:cNvPr>
          <p:cNvSpPr txBox="1"/>
          <p:nvPr/>
        </p:nvSpPr>
        <p:spPr>
          <a:xfrm>
            <a:off x="344556" y="978249"/>
            <a:ext cx="2104594" cy="461665"/>
          </a:xfrm>
          <a:prstGeom prst="rect">
            <a:avLst/>
          </a:prstGeom>
          <a:noFill/>
          <a:ln w="38100">
            <a:solidFill>
              <a:srgbClr val="C8D0D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F497D"/>
                </a:solidFill>
              </a:rPr>
              <a:t>ONLINE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95CC45-B732-4873-90B7-78D607EBD789}"/>
              </a:ext>
            </a:extLst>
          </p:cNvPr>
          <p:cNvSpPr txBox="1"/>
          <p:nvPr/>
        </p:nvSpPr>
        <p:spPr>
          <a:xfrm>
            <a:off x="344556" y="1731771"/>
            <a:ext cx="2104594" cy="461665"/>
          </a:xfrm>
          <a:prstGeom prst="rect">
            <a:avLst/>
          </a:prstGeom>
          <a:noFill/>
          <a:ln w="38100">
            <a:solidFill>
              <a:srgbClr val="C8D0D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F497D"/>
                </a:solidFill>
              </a:rPr>
              <a:t>MAIL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51827F-D9E2-4CDA-93EB-7403F6A1824F}"/>
              </a:ext>
            </a:extLst>
          </p:cNvPr>
          <p:cNvSpPr txBox="1"/>
          <p:nvPr/>
        </p:nvSpPr>
        <p:spPr>
          <a:xfrm>
            <a:off x="344556" y="3449013"/>
            <a:ext cx="2104592" cy="461665"/>
          </a:xfrm>
          <a:prstGeom prst="rect">
            <a:avLst/>
          </a:prstGeom>
          <a:noFill/>
          <a:ln w="38100">
            <a:solidFill>
              <a:srgbClr val="C8D0D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F497D"/>
                </a:solidFill>
              </a:rPr>
              <a:t>IN-PERSON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12EB3B-B4CB-484F-B60E-7F52CB938FBB}"/>
              </a:ext>
            </a:extLst>
          </p:cNvPr>
          <p:cNvSpPr txBox="1"/>
          <p:nvPr/>
        </p:nvSpPr>
        <p:spPr>
          <a:xfrm>
            <a:off x="344556" y="4069675"/>
            <a:ext cx="2104595" cy="830997"/>
          </a:xfrm>
          <a:prstGeom prst="rect">
            <a:avLst/>
          </a:prstGeom>
          <a:noFill/>
          <a:ln w="38100">
            <a:solidFill>
              <a:srgbClr val="C8D0D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F497D"/>
                </a:solidFill>
              </a:rPr>
              <a:t>COLLEGE SAVINGS PLAN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D50C6-5AC8-49D3-9356-3D3B10C4DD61}"/>
              </a:ext>
            </a:extLst>
          </p:cNvPr>
          <p:cNvSpPr txBox="1"/>
          <p:nvPr/>
        </p:nvSpPr>
        <p:spPr>
          <a:xfrm>
            <a:off x="344556" y="4980721"/>
            <a:ext cx="2104596" cy="707886"/>
          </a:xfrm>
          <a:prstGeom prst="rect">
            <a:avLst/>
          </a:prstGeom>
          <a:noFill/>
          <a:ln w="38100">
            <a:solidFill>
              <a:srgbClr val="C8D0D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F497D"/>
                </a:solidFill>
              </a:rPr>
              <a:t>INTERNATIONAL WIRE TRANSFER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461E0D-DB75-4743-8814-B784CA3B5310}"/>
              </a:ext>
            </a:extLst>
          </p:cNvPr>
          <p:cNvSpPr txBox="1"/>
          <p:nvPr/>
        </p:nvSpPr>
        <p:spPr>
          <a:xfrm>
            <a:off x="2524419" y="5164653"/>
            <a:ext cx="7143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the TransferMate button within the online payment platform</a:t>
            </a:r>
          </a:p>
        </p:txBody>
      </p:sp>
    </p:spTree>
    <p:extLst>
      <p:ext uri="{BB962C8B-B14F-4D97-AF65-F5344CB8AC3E}">
        <p14:creationId xmlns:p14="http://schemas.microsoft.com/office/powerpoint/2010/main" val="4217243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575187" y="381000"/>
            <a:ext cx="8229600" cy="12493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b="1" dirty="0">
                <a:ea typeface="ＭＳ Ｐゴシック" pitchFamily="34" charset="-128"/>
              </a:rPr>
              <a:t>Payment Options (option 1)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75187" y="1952223"/>
            <a:ext cx="11192743" cy="20272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b="1" dirty="0">
                <a:ea typeface="ＭＳ Ｐゴシック" panose="020B0600070205080204" pitchFamily="34" charset="-128"/>
              </a:rPr>
              <a:t>Payment in Full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Payment in full is due 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on or before the first day of classes </a:t>
            </a:r>
            <a:r>
              <a:rPr lang="en-US" altLang="en-US" sz="2400" dirty="0">
                <a:ea typeface="ＭＳ Ｐゴシック" panose="020B0600070205080204" pitchFamily="34" charset="-128"/>
              </a:rPr>
              <a:t>each semester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1.5% monthly late fee charged on any remaining balance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7668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575187" y="76200"/>
            <a:ext cx="8229600" cy="12493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b="1" dirty="0">
                <a:ea typeface="ＭＳ Ｐゴシック" pitchFamily="34" charset="-128"/>
              </a:rPr>
              <a:t>Payment Options (option 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C6603D-2660-4CD8-964C-73C80CD99D89}"/>
              </a:ext>
            </a:extLst>
          </p:cNvPr>
          <p:cNvSpPr txBox="1">
            <a:spLocks noChangeArrowheads="1"/>
          </p:cNvSpPr>
          <p:nvPr/>
        </p:nvSpPr>
        <p:spPr>
          <a:xfrm>
            <a:off x="141820" y="1030367"/>
            <a:ext cx="11474993" cy="47078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80000"/>
              </a:lnSpc>
              <a:buFont typeface="Arial"/>
              <a:buNone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2800" b="1" dirty="0">
                <a:ea typeface="ＭＳ Ｐゴシック" panose="020B0600070205080204" pitchFamily="34" charset="-128"/>
              </a:rPr>
              <a:t>Installment Semester Payment Plans 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Pay for each semester over a specific number of months</a:t>
            </a:r>
          </a:p>
          <a:p>
            <a:pPr lvl="2">
              <a:lnSpc>
                <a:spcPct val="80000"/>
              </a:lnSpc>
            </a:pPr>
            <a:r>
              <a:rPr lang="en-US" altLang="en-US" sz="2800" b="1" dirty="0">
                <a:ea typeface="ＭＳ Ｐゴシック" panose="020B0600070205080204" pitchFamily="34" charset="-128"/>
              </a:rPr>
              <a:t>Fall Plan </a:t>
            </a:r>
            <a:r>
              <a:rPr lang="en-US" altLang="en-US" sz="2800" dirty="0">
                <a:ea typeface="ＭＳ Ｐゴシック" panose="020B0600070205080204" pitchFamily="34" charset="-128"/>
              </a:rPr>
              <a:t>- due Sep 1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st</a:t>
            </a:r>
            <a:r>
              <a:rPr lang="en-US" altLang="en-US" sz="2800" dirty="0">
                <a:ea typeface="ＭＳ Ｐゴシック" panose="020B0600070205080204" pitchFamily="34" charset="-128"/>
              </a:rPr>
              <a:t>, Oct 1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st</a:t>
            </a:r>
            <a:r>
              <a:rPr lang="en-US" altLang="en-US" sz="2800" dirty="0">
                <a:ea typeface="ＭＳ Ｐゴシック" panose="020B0600070205080204" pitchFamily="34" charset="-128"/>
              </a:rPr>
              <a:t>, Nov 1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st</a:t>
            </a:r>
            <a:r>
              <a:rPr lang="en-US" altLang="en-US" sz="2800" dirty="0">
                <a:ea typeface="ＭＳ Ｐゴシック" panose="020B0600070205080204" pitchFamily="34" charset="-128"/>
              </a:rPr>
              <a:t> and Dec 1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st</a:t>
            </a:r>
            <a:r>
              <a:rPr lang="en-US" altLang="en-US" sz="2800" dirty="0">
                <a:ea typeface="ＭＳ Ｐゴシック" panose="020B0600070205080204" pitchFamily="34" charset="-128"/>
              </a:rPr>
              <a:t>.</a:t>
            </a:r>
          </a:p>
          <a:p>
            <a:pPr lvl="2">
              <a:lnSpc>
                <a:spcPct val="80000"/>
              </a:lnSpc>
            </a:pPr>
            <a:r>
              <a:rPr lang="en-US" altLang="en-US" sz="2800" b="1" dirty="0">
                <a:ea typeface="ＭＳ Ｐゴシック" panose="020B0600070205080204" pitchFamily="34" charset="-128"/>
              </a:rPr>
              <a:t>Spring Plan </a:t>
            </a:r>
            <a:r>
              <a:rPr lang="en-US" altLang="en-US" sz="2800" dirty="0">
                <a:ea typeface="ＭＳ Ｐゴシック" panose="020B0600070205080204" pitchFamily="34" charset="-128"/>
              </a:rPr>
              <a:t>-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800" dirty="0">
                <a:ea typeface="ＭＳ Ｐゴシック" panose="020B0600070205080204" pitchFamily="34" charset="-128"/>
              </a:rPr>
              <a:t>due Feb 1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st</a:t>
            </a:r>
            <a:r>
              <a:rPr lang="en-US" altLang="en-US" sz="2800" dirty="0">
                <a:ea typeface="ＭＳ Ｐゴシック" panose="020B0600070205080204" pitchFamily="34" charset="-128"/>
              </a:rPr>
              <a:t>, Mar 1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st</a:t>
            </a:r>
            <a:r>
              <a:rPr lang="en-US" altLang="en-US" sz="2800" dirty="0">
                <a:ea typeface="ＭＳ Ｐゴシック" panose="020B0600070205080204" pitchFamily="34" charset="-128"/>
              </a:rPr>
              <a:t>, Apr 1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st</a:t>
            </a:r>
            <a:r>
              <a:rPr lang="en-US" altLang="en-US" sz="2800" dirty="0">
                <a:ea typeface="ＭＳ Ｐゴシック" panose="020B0600070205080204" pitchFamily="34" charset="-128"/>
              </a:rPr>
              <a:t>, and May 1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st</a:t>
            </a:r>
            <a:r>
              <a:rPr lang="en-US" altLang="en-US" sz="2800" dirty="0">
                <a:ea typeface="ＭＳ Ｐゴシック" panose="020B0600070205080204" pitchFamily="34" charset="-128"/>
              </a:rPr>
              <a:t>.</a:t>
            </a:r>
          </a:p>
          <a:p>
            <a:pPr lvl="2">
              <a:lnSpc>
                <a:spcPct val="80000"/>
              </a:lnSpc>
            </a:pPr>
            <a:r>
              <a:rPr lang="en-US" altLang="en-US" sz="2800" b="1" dirty="0">
                <a:ea typeface="ＭＳ Ｐゴシック" panose="020B0600070205080204" pitchFamily="34" charset="-128"/>
              </a:rPr>
              <a:t>Summer Plan- </a:t>
            </a:r>
            <a:r>
              <a:rPr lang="en-US" altLang="en-US" sz="2800" dirty="0">
                <a:ea typeface="ＭＳ Ｐゴシック" panose="020B0600070205080204" pitchFamily="34" charset="-128"/>
              </a:rPr>
              <a:t>due June 1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st</a:t>
            </a:r>
            <a:r>
              <a:rPr lang="en-US" altLang="en-US" sz="2800" dirty="0">
                <a:ea typeface="ＭＳ Ｐゴシック" panose="020B0600070205080204" pitchFamily="34" charset="-128"/>
              </a:rPr>
              <a:t> and July 1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st</a:t>
            </a:r>
            <a:r>
              <a:rPr lang="en-US" altLang="en-US" sz="2800" dirty="0">
                <a:ea typeface="ＭＳ Ｐゴシック" panose="020B0600070205080204" pitchFamily="34" charset="-128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Cost is $30 per semester to sign up. 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$25 late fee (per installment) for missed installments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Must sign up by the 10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th</a:t>
            </a:r>
            <a:r>
              <a:rPr lang="en-US" altLang="en-US" dirty="0">
                <a:ea typeface="ＭＳ Ｐゴシック" panose="020B0600070205080204" pitchFamily="34" charset="-128"/>
              </a:rPr>
              <a:t> business day of each semester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Sign up by going to the Student Account section on the student page in </a:t>
            </a:r>
            <a:r>
              <a:rPr lang="en-US" dirty="0" err="1"/>
              <a:t>myDrake</a:t>
            </a:r>
            <a:r>
              <a:rPr lang="en-US" dirty="0"/>
              <a:t> and selecting “Make a Payment”, or login as an authorized user</a:t>
            </a:r>
            <a:endParaRPr lang="en-US" dirty="0"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Select the autopay option so the payment is automatically taken from the bank account of your choice each month</a:t>
            </a:r>
          </a:p>
        </p:txBody>
      </p:sp>
    </p:spTree>
    <p:extLst>
      <p:ext uri="{BB962C8B-B14F-4D97-AF65-F5344CB8AC3E}">
        <p14:creationId xmlns:p14="http://schemas.microsoft.com/office/powerpoint/2010/main" val="1885836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title"/>
          </p:nvPr>
        </p:nvSpPr>
        <p:spPr>
          <a:xfrm>
            <a:off x="683342" y="294968"/>
            <a:ext cx="8229600" cy="1828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Fall Semester Billing Process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171" name="Rectangle 6"/>
          <p:cNvSpPr>
            <a:spLocks noGrp="1" noChangeArrowheads="1"/>
          </p:cNvSpPr>
          <p:nvPr>
            <p:ph idx="1"/>
          </p:nvPr>
        </p:nvSpPr>
        <p:spPr>
          <a:xfrm>
            <a:off x="925301" y="1542810"/>
            <a:ext cx="8229600" cy="4800600"/>
          </a:xfrm>
        </p:spPr>
        <p:txBody>
          <a:bodyPr rtlCol="0">
            <a:normAutofit/>
          </a:bodyPr>
          <a:lstStyle/>
          <a:p>
            <a:pPr marL="400050" lvl="1" indent="0">
              <a:lnSpc>
                <a:spcPct val="90000"/>
              </a:lnSpc>
              <a:buNone/>
              <a:defRPr/>
            </a:pPr>
            <a:endParaRPr lang="en-US" altLang="en-US" sz="2400" dirty="0">
              <a:ea typeface="ＭＳ Ｐゴシック" pitchFamily="34" charset="-128"/>
            </a:endParaRP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altLang="en-US" sz="2200" dirty="0">
              <a:ea typeface="ＭＳ Ｐゴシック" pitchFamily="34" charset="-128"/>
            </a:endParaRP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altLang="ja-JP" sz="22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0AC1D76-2F1C-46EB-89D6-9D7910D669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2394231"/>
              </p:ext>
            </p:extLst>
          </p:nvPr>
        </p:nvGraphicFramePr>
        <p:xfrm>
          <a:off x="1376016" y="1258957"/>
          <a:ext cx="9439967" cy="5332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E2C479A-D6B6-4BAD-B9B9-13DB663DB9C8}"/>
              </a:ext>
            </a:extLst>
          </p:cNvPr>
          <p:cNvSpPr txBox="1"/>
          <p:nvPr/>
        </p:nvSpPr>
        <p:spPr>
          <a:xfrm>
            <a:off x="1506330" y="2566138"/>
            <a:ext cx="137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Early August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7C9B35-B8DB-4DB9-8948-94FA5FC50049}"/>
              </a:ext>
            </a:extLst>
          </p:cNvPr>
          <p:cNvSpPr txBox="1"/>
          <p:nvPr/>
        </p:nvSpPr>
        <p:spPr>
          <a:xfrm>
            <a:off x="4761236" y="2564992"/>
            <a:ext cx="137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August 28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C7EDDD-53BB-4976-A12E-F32B332873AF}"/>
              </a:ext>
            </a:extLst>
          </p:cNvPr>
          <p:cNvSpPr txBox="1"/>
          <p:nvPr/>
        </p:nvSpPr>
        <p:spPr>
          <a:xfrm>
            <a:off x="3083161" y="2565156"/>
            <a:ext cx="126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August 18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E328C7-26C6-4479-8187-584E1F3387F2}"/>
              </a:ext>
            </a:extLst>
          </p:cNvPr>
          <p:cNvSpPr txBox="1"/>
          <p:nvPr/>
        </p:nvSpPr>
        <p:spPr>
          <a:xfrm>
            <a:off x="6096567" y="2564992"/>
            <a:ext cx="1745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September 8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CC7D1D-7554-48CB-854A-BFDC1D442002}"/>
              </a:ext>
            </a:extLst>
          </p:cNvPr>
          <p:cNvSpPr txBox="1"/>
          <p:nvPr/>
        </p:nvSpPr>
        <p:spPr>
          <a:xfrm>
            <a:off x="9289226" y="2564992"/>
            <a:ext cx="182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September 20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3525DC-A795-4F31-9C7D-672763E9491C}"/>
              </a:ext>
            </a:extLst>
          </p:cNvPr>
          <p:cNvSpPr txBox="1"/>
          <p:nvPr/>
        </p:nvSpPr>
        <p:spPr>
          <a:xfrm>
            <a:off x="7664700" y="2566138"/>
            <a:ext cx="173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September 8</a:t>
            </a:r>
            <a:r>
              <a:rPr lang="en-US" baseline="30000"/>
              <a:t>th</a:t>
            </a:r>
            <a:r>
              <a:rPr lang="en-US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49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772" y="1406441"/>
            <a:ext cx="3953242" cy="483719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2400000">
            <a:off x="6667130" y="2095506"/>
            <a:ext cx="1752600" cy="1143000"/>
          </a:xfrm>
          <a:prstGeom prst="rightArrow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Start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01F931-1DA2-4005-9F13-C0EB5CD29AB6}"/>
              </a:ext>
            </a:extLst>
          </p:cNvPr>
          <p:cNvSpPr txBox="1"/>
          <p:nvPr/>
        </p:nvSpPr>
        <p:spPr>
          <a:xfrm>
            <a:off x="491986" y="1406441"/>
            <a:ext cx="684958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  <a:ea typeface="ＭＳ Ｐゴシック" panose="020B0600070205080204" pitchFamily="34" charset="-128"/>
              </a:rPr>
              <a:t>Due to FERPA (Family Educational Rights and Privacy Act) regulations</a:t>
            </a:r>
            <a:r>
              <a:rPr lang="en-US" altLang="en-US" sz="2000" b="1" dirty="0">
                <a:latin typeface="+mj-lt"/>
                <a:ea typeface="ＭＳ Ｐゴシック" panose="020B0600070205080204" pitchFamily="34" charset="-128"/>
              </a:rPr>
              <a:t>, financial information cannot be shared without the student’s permission</a:t>
            </a:r>
            <a:r>
              <a:rPr lang="en-US" altLang="en-US" sz="2000" dirty="0">
                <a:latin typeface="+mj-lt"/>
                <a:ea typeface="ＭＳ Ｐゴシック" panose="020B0600070205080204" pitchFamily="34" charset="-128"/>
              </a:rPr>
              <a:t>.</a:t>
            </a:r>
          </a:p>
          <a:p>
            <a:endParaRPr lang="en-US" sz="2000" dirty="0">
              <a:latin typeface="+mj-lt"/>
              <a:ea typeface="ＭＳ Ｐゴシック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ＭＳ Ｐゴシック" panose="020B0600070205080204" pitchFamily="34" charset="-128"/>
              </a:rPr>
              <a:t>By adding an authorized user to your account Student Accounts is able to share information if they call with questions</a:t>
            </a:r>
          </a:p>
          <a:p>
            <a:endParaRPr lang="en-US" sz="2000" dirty="0">
              <a:latin typeface="+mj-lt"/>
              <a:ea typeface="ＭＳ Ｐゴシック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ＭＳ Ｐゴシック" panose="020B0600070205080204" pitchFamily="34" charset="-128"/>
              </a:rPr>
              <a:t> Authorized users can also view and make payments on your bill and view important tax documents.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ea typeface="ＭＳ Ｐゴシック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ＭＳ Ｐゴシック" panose="020B0600070205080204" pitchFamily="34" charset="-128"/>
              </a:rPr>
              <a:t>You can add as many authorized users as you would like.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ea typeface="ＭＳ Ｐゴシック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ＭＳ Ｐゴシック" panose="020B0600070205080204" pitchFamily="34" charset="-128"/>
              </a:rPr>
              <a:t>To begin the student needs to login to their </a:t>
            </a:r>
            <a:r>
              <a:rPr lang="en-US" sz="2000" dirty="0" err="1">
                <a:latin typeface="+mj-lt"/>
                <a:ea typeface="ＭＳ Ｐゴシック" panose="020B0600070205080204" pitchFamily="34" charset="-128"/>
              </a:rPr>
              <a:t>myDrake</a:t>
            </a:r>
            <a:r>
              <a:rPr lang="en-US" sz="2000" dirty="0">
                <a:latin typeface="+mj-lt"/>
                <a:ea typeface="ＭＳ Ｐゴシック" panose="020B0600070205080204" pitchFamily="34" charset="-128"/>
              </a:rPr>
              <a:t> account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A7E60ED5-3AF4-4E91-A0C5-873BF7F75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b="1" dirty="0"/>
              <a:t>Adding an Authorized User (part 1)</a:t>
            </a:r>
          </a:p>
        </p:txBody>
      </p:sp>
    </p:spTree>
    <p:extLst>
      <p:ext uri="{BB962C8B-B14F-4D97-AF65-F5344CB8AC3E}">
        <p14:creationId xmlns:p14="http://schemas.microsoft.com/office/powerpoint/2010/main" val="551732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774" y="2060786"/>
            <a:ext cx="8144226" cy="2975040"/>
          </a:xfrm>
          <a:prstGeom prst="rect">
            <a:avLst/>
          </a:prstGeom>
        </p:spPr>
      </p:pic>
      <p:sp>
        <p:nvSpPr>
          <p:cNvPr id="13" name="Arrow: Bent 12">
            <a:extLst>
              <a:ext uri="{FF2B5EF4-FFF2-40B4-BE49-F238E27FC236}">
                <a16:creationId xmlns:a16="http://schemas.microsoft.com/office/drawing/2014/main" id="{8D73EE01-E3AE-414D-B42C-8AD583635507}"/>
              </a:ext>
            </a:extLst>
          </p:cNvPr>
          <p:cNvSpPr/>
          <p:nvPr/>
        </p:nvSpPr>
        <p:spPr>
          <a:xfrm rot="10800000">
            <a:off x="11226455" y="1550238"/>
            <a:ext cx="702366" cy="1351722"/>
          </a:xfrm>
          <a:prstGeom prst="ben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6055CE-F5B3-43E0-8813-64E398CCFB19}"/>
              </a:ext>
            </a:extLst>
          </p:cNvPr>
          <p:cNvSpPr txBox="1"/>
          <p:nvPr/>
        </p:nvSpPr>
        <p:spPr>
          <a:xfrm>
            <a:off x="11617257" y="842351"/>
            <a:ext cx="490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E4779"/>
                </a:solidFill>
              </a:rPr>
              <a:t>3</a:t>
            </a:r>
          </a:p>
        </p:txBody>
      </p:sp>
      <p:sp>
        <p:nvSpPr>
          <p:cNvPr id="17" name="Title 9">
            <a:extLst>
              <a:ext uri="{FF2B5EF4-FFF2-40B4-BE49-F238E27FC236}">
                <a16:creationId xmlns:a16="http://schemas.microsoft.com/office/drawing/2014/main" id="{4327AACE-DE76-45CF-9EFA-D47383FB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90370"/>
            <a:ext cx="10972800" cy="927096"/>
          </a:xfrm>
        </p:spPr>
        <p:txBody>
          <a:bodyPr>
            <a:normAutofit/>
          </a:bodyPr>
          <a:lstStyle/>
          <a:p>
            <a:r>
              <a:rPr lang="en-US" b="1" dirty="0"/>
              <a:t>Adding an Authorized User (part 2)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2770194-62AD-424C-A21E-690573B2A267}"/>
              </a:ext>
            </a:extLst>
          </p:cNvPr>
          <p:cNvSpPr/>
          <p:nvPr/>
        </p:nvSpPr>
        <p:spPr>
          <a:xfrm>
            <a:off x="4844082" y="775591"/>
            <a:ext cx="702367" cy="70788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19B541E-DE1D-41A1-91BD-9C4052F495E3}"/>
              </a:ext>
            </a:extLst>
          </p:cNvPr>
          <p:cNvSpPr/>
          <p:nvPr/>
        </p:nvSpPr>
        <p:spPr>
          <a:xfrm>
            <a:off x="11489633" y="842351"/>
            <a:ext cx="702367" cy="70788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9C3BDC6-4AAA-4010-B8B1-74724FE22B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39111" b="51539"/>
          <a:stretch/>
        </p:blipFill>
        <p:spPr>
          <a:xfrm>
            <a:off x="65719" y="889151"/>
            <a:ext cx="3897641" cy="2975040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62A03489-0F5B-4E81-AFCD-C14E574DD349}"/>
              </a:ext>
            </a:extLst>
          </p:cNvPr>
          <p:cNvSpPr/>
          <p:nvPr/>
        </p:nvSpPr>
        <p:spPr>
          <a:xfrm rot="5400000">
            <a:off x="2677631" y="2550776"/>
            <a:ext cx="423652" cy="702368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6E41B3B6-0BFD-4DC3-9595-375593E9D513}"/>
              </a:ext>
            </a:extLst>
          </p:cNvPr>
          <p:cNvSpPr/>
          <p:nvPr/>
        </p:nvSpPr>
        <p:spPr>
          <a:xfrm rot="5400000">
            <a:off x="4129022" y="604071"/>
            <a:ext cx="423652" cy="1086814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4B7263-FB48-4B9F-A8C4-AB9D677BBE92}"/>
              </a:ext>
            </a:extLst>
          </p:cNvPr>
          <p:cNvSpPr txBox="1"/>
          <p:nvPr/>
        </p:nvSpPr>
        <p:spPr>
          <a:xfrm>
            <a:off x="4942545" y="775592"/>
            <a:ext cx="490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E4779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26EBD6-A86A-4A94-9432-31D74A2D95ED}"/>
              </a:ext>
            </a:extLst>
          </p:cNvPr>
          <p:cNvSpPr txBox="1"/>
          <p:nvPr/>
        </p:nvSpPr>
        <p:spPr>
          <a:xfrm>
            <a:off x="3352589" y="2548017"/>
            <a:ext cx="490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E4779"/>
                </a:solidFill>
              </a:rPr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283DFDE-C16A-4547-8EF8-B9BC135B60C6}"/>
              </a:ext>
            </a:extLst>
          </p:cNvPr>
          <p:cNvSpPr/>
          <p:nvPr/>
        </p:nvSpPr>
        <p:spPr>
          <a:xfrm>
            <a:off x="3244354" y="2514209"/>
            <a:ext cx="702367" cy="70788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62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mmer 2019 Orientation Presentation" id="{E43D176E-1E2A-4BE0-A7A2-BDB2110F1676}" vid="{818B0BF8-B5C6-4EB0-AE76-B26847A20D5C}"/>
    </a:ext>
  </a:extLst>
</a:theme>
</file>

<file path=ppt/theme/theme2.xml><?xml version="1.0" encoding="utf-8"?>
<a:theme xmlns:a="http://schemas.openxmlformats.org/drawingml/2006/main" name="11-12.5370 SOE Power Point TemplateFINAL">
  <a:themeElements>
    <a:clrScheme name="Custom 1">
      <a:dk1>
        <a:sysClr val="windowText" lastClr="000000"/>
      </a:dk1>
      <a:lt1>
        <a:sysClr val="window" lastClr="FFFFFF"/>
      </a:lt1>
      <a:dk2>
        <a:srgbClr val="00345E"/>
      </a:dk2>
      <a:lt2>
        <a:srgbClr val="EEECE1"/>
      </a:lt2>
      <a:accent1>
        <a:srgbClr val="C65F1F"/>
      </a:accent1>
      <a:accent2>
        <a:srgbClr val="9CC5DE"/>
      </a:accent2>
      <a:accent3>
        <a:srgbClr val="00345E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mmer 2019 Orientation Presentation" id="{E43D176E-1E2A-4BE0-A7A2-BDB2110F1676}" vid="{28C98FB2-1710-40C9-A2E5-793A11C3CE6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0DEC33B205024CA71E236F5AEA6C51" ma:contentTypeVersion="13" ma:contentTypeDescription="Create a new document." ma:contentTypeScope="" ma:versionID="0550e4e030dc141839e52edaf267778b">
  <xsd:schema xmlns:xsd="http://www.w3.org/2001/XMLSchema" xmlns:xs="http://www.w3.org/2001/XMLSchema" xmlns:p="http://schemas.microsoft.com/office/2006/metadata/properties" xmlns:ns3="18fbb49a-b773-4c8e-bcdb-1a843cf3a148" xmlns:ns4="a96a51cc-4d14-4fa2-bda0-3bf08460bc4a" targetNamespace="http://schemas.microsoft.com/office/2006/metadata/properties" ma:root="true" ma:fieldsID="dcbdf802f05adc5f39e313ac741ef5f8" ns3:_="" ns4:_="">
    <xsd:import namespace="18fbb49a-b773-4c8e-bcdb-1a843cf3a148"/>
    <xsd:import namespace="a96a51cc-4d14-4fa2-bda0-3bf08460bc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fbb49a-b773-4c8e-bcdb-1a843cf3a1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6a51cc-4d14-4fa2-bda0-3bf08460bc4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E6A1E7-162B-4818-8357-203082463A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F12EC4-2A8F-472E-A9C0-DF1DE2B3C6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fbb49a-b773-4c8e-bcdb-1a843cf3a148"/>
    <ds:schemaRef ds:uri="a96a51cc-4d14-4fa2-bda0-3bf08460bc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481E12-6306-481E-BF1B-4874B6299086}">
  <ds:schemaRefs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18fbb49a-b773-4c8e-bcdb-1a843cf3a148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a96a51cc-4d14-4fa2-bda0-3bf08460bc4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Summer 2019 Orientation Presentation</Template>
  <TotalTime>1120</TotalTime>
  <Words>877</Words>
  <Application>Microsoft Office PowerPoint</Application>
  <PresentationFormat>Widescreen</PresentationFormat>
  <Paragraphs>118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Courier New</vt:lpstr>
      <vt:lpstr>Calibri</vt:lpstr>
      <vt:lpstr>Cambria</vt:lpstr>
      <vt:lpstr>Arial</vt:lpstr>
      <vt:lpstr>Trebuchet MS</vt:lpstr>
      <vt:lpstr>Office Theme</vt:lpstr>
      <vt:lpstr>11-12.5370 SOE Power Point TemplateFINAL</vt:lpstr>
      <vt:lpstr>Student Accounts</vt:lpstr>
      <vt:lpstr>Session Goals</vt:lpstr>
      <vt:lpstr>Our Offices</vt:lpstr>
      <vt:lpstr>Ways to Pay</vt:lpstr>
      <vt:lpstr>Payment Options (option 1)</vt:lpstr>
      <vt:lpstr>Payment Options (option 2)</vt:lpstr>
      <vt:lpstr>Fall Semester Billing Process</vt:lpstr>
      <vt:lpstr>Adding an Authorized User (part 1)</vt:lpstr>
      <vt:lpstr>Adding an Authorized User (part 2)</vt:lpstr>
      <vt:lpstr>Authorized Users Account Access </vt:lpstr>
      <vt:lpstr>Authorized User View After Initial Login</vt:lpstr>
      <vt:lpstr>Setting up Direct Deposit for Refunds</vt:lpstr>
      <vt:lpstr>Student Account Checklist…It’s as easy as 1,2,3!</vt:lpstr>
      <vt:lpstr>Please contact us with any questions!</vt:lpstr>
    </vt:vector>
  </TitlesOfParts>
  <Company>Drake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Brandi Miller</dc:creator>
  <cp:lastModifiedBy>Julia Gwebu</cp:lastModifiedBy>
  <cp:revision>50</cp:revision>
  <cp:lastPrinted>2017-04-18T18:32:26Z</cp:lastPrinted>
  <dcterms:created xsi:type="dcterms:W3CDTF">2019-06-06T13:55:53Z</dcterms:created>
  <dcterms:modified xsi:type="dcterms:W3CDTF">2023-05-31T18:31:03Z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0x0101003E0DEC33B205024CA71E236F5AEA6C51</vt:lpwstr>
  </property>
</Properties>
</file>